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  <p:sldMasterId id="2147483720" r:id="rId5"/>
    <p:sldMasterId id="2147483732" r:id="rId6"/>
    <p:sldMasterId id="2147483744" r:id="rId7"/>
    <p:sldMasterId id="2147483756" r:id="rId8"/>
    <p:sldMasterId id="2147483780" r:id="rId9"/>
  </p:sldMasterIdLst>
  <p:notesMasterIdLst>
    <p:notesMasterId r:id="rId33"/>
  </p:notesMasterIdLst>
  <p:handoutMasterIdLst>
    <p:handoutMasterId r:id="rId34"/>
  </p:handoutMasterIdLst>
  <p:sldIdLst>
    <p:sldId id="256" r:id="rId10"/>
    <p:sldId id="277" r:id="rId11"/>
    <p:sldId id="292" r:id="rId12"/>
    <p:sldId id="258" r:id="rId13"/>
    <p:sldId id="290" r:id="rId14"/>
    <p:sldId id="295" r:id="rId15"/>
    <p:sldId id="294" r:id="rId16"/>
    <p:sldId id="291" r:id="rId17"/>
    <p:sldId id="289" r:id="rId18"/>
    <p:sldId id="259" r:id="rId19"/>
    <p:sldId id="270" r:id="rId20"/>
    <p:sldId id="271" r:id="rId21"/>
    <p:sldId id="260" r:id="rId22"/>
    <p:sldId id="269" r:id="rId23"/>
    <p:sldId id="266" r:id="rId24"/>
    <p:sldId id="281" r:id="rId25"/>
    <p:sldId id="279" r:id="rId26"/>
    <p:sldId id="278" r:id="rId27"/>
    <p:sldId id="274" r:id="rId28"/>
    <p:sldId id="285" r:id="rId29"/>
    <p:sldId id="297" r:id="rId30"/>
    <p:sldId id="298" r:id="rId31"/>
    <p:sldId id="299" r:id="rId32"/>
  </p:sldIdLst>
  <p:sldSz cx="9144000" cy="6858000" type="screen4x3"/>
  <p:notesSz cx="7099300" cy="102346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>
        <p:scale>
          <a:sx n="117" d="100"/>
          <a:sy n="117" d="100"/>
        </p:scale>
        <p:origin x="-1470" y="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143" cy="511649"/>
          </a:xfrm>
          <a:prstGeom prst="rect">
            <a:avLst/>
          </a:prstGeom>
        </p:spPr>
        <p:txBody>
          <a:bodyPr vert="horz" lIns="94647" tIns="47323" rIns="94647" bIns="4732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1503" y="1"/>
            <a:ext cx="3076143" cy="511649"/>
          </a:xfrm>
          <a:prstGeom prst="rect">
            <a:avLst/>
          </a:prstGeom>
        </p:spPr>
        <p:txBody>
          <a:bodyPr vert="horz" lIns="94647" tIns="47323" rIns="94647" bIns="47323" rtlCol="0"/>
          <a:lstStyle>
            <a:lvl1pPr algn="r">
              <a:defRPr sz="1200"/>
            </a:lvl1pPr>
          </a:lstStyle>
          <a:p>
            <a:fld id="{2451466D-8354-4AEE-8D36-F761E41AD8B7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721330"/>
            <a:ext cx="3076143" cy="511648"/>
          </a:xfrm>
          <a:prstGeom prst="rect">
            <a:avLst/>
          </a:prstGeom>
        </p:spPr>
        <p:txBody>
          <a:bodyPr vert="horz" lIns="94647" tIns="47323" rIns="94647" bIns="47323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「介護ウェーブ２０１６」－介護ウェーブを良くするアクション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1503" y="9721330"/>
            <a:ext cx="3076143" cy="511648"/>
          </a:xfrm>
          <a:prstGeom prst="rect">
            <a:avLst/>
          </a:prstGeom>
        </p:spPr>
        <p:txBody>
          <a:bodyPr vert="horz" lIns="94647" tIns="47323" rIns="94647" bIns="47323" rtlCol="0" anchor="b"/>
          <a:lstStyle>
            <a:lvl1pPr algn="r">
              <a:defRPr sz="1200"/>
            </a:lvl1pPr>
          </a:lstStyle>
          <a:p>
            <a:fld id="{84E5F7FE-74D6-4C8A-B6ED-1A69B8A58F7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733326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143" cy="511649"/>
          </a:xfrm>
          <a:prstGeom prst="rect">
            <a:avLst/>
          </a:prstGeom>
        </p:spPr>
        <p:txBody>
          <a:bodyPr vert="horz" lIns="94647" tIns="47323" rIns="94647" bIns="4732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503" y="1"/>
            <a:ext cx="3076143" cy="511649"/>
          </a:xfrm>
          <a:prstGeom prst="rect">
            <a:avLst/>
          </a:prstGeom>
        </p:spPr>
        <p:txBody>
          <a:bodyPr vert="horz" lIns="94647" tIns="47323" rIns="94647" bIns="47323" rtlCol="0"/>
          <a:lstStyle>
            <a:lvl1pPr algn="r">
              <a:defRPr sz="1200"/>
            </a:lvl1pPr>
          </a:lstStyle>
          <a:p>
            <a:fld id="{564A9B4A-4604-4DFD-9773-D133099802AE}" type="datetimeFigureOut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47" tIns="47323" rIns="94647" bIns="4732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263" y="4861481"/>
            <a:ext cx="5678777" cy="4604841"/>
          </a:xfrm>
          <a:prstGeom prst="rect">
            <a:avLst/>
          </a:prstGeom>
        </p:spPr>
        <p:txBody>
          <a:bodyPr vert="horz" lIns="94647" tIns="47323" rIns="94647" bIns="47323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330"/>
            <a:ext cx="3076143" cy="511648"/>
          </a:xfrm>
          <a:prstGeom prst="rect">
            <a:avLst/>
          </a:prstGeom>
        </p:spPr>
        <p:txBody>
          <a:bodyPr vert="horz" lIns="94647" tIns="47323" rIns="94647" bIns="47323" rtlCol="0" anchor="b"/>
          <a:lstStyle>
            <a:lvl1pPr algn="l">
              <a:defRPr sz="1200"/>
            </a:lvl1pPr>
          </a:lstStyle>
          <a:p>
            <a:r>
              <a:rPr kumimoji="1" lang="ja-JP" altLang="en-US" smtClean="0"/>
              <a:t>「介護ウェーブ２０１６」－介護ウェーブを良くするアクション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503" y="9721330"/>
            <a:ext cx="3076143" cy="511648"/>
          </a:xfrm>
          <a:prstGeom prst="rect">
            <a:avLst/>
          </a:prstGeom>
        </p:spPr>
        <p:txBody>
          <a:bodyPr vert="horz" lIns="94647" tIns="47323" rIns="94647" bIns="47323" rtlCol="0" anchor="b"/>
          <a:lstStyle>
            <a:lvl1pPr algn="r">
              <a:defRPr sz="1200"/>
            </a:lvl1pPr>
          </a:lstStyle>
          <a:p>
            <a:fld id="{9722D4AB-6FEE-4262-A95C-8B254941E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6925339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「介護ウェーブ２０１６」－介護ウェーブを良くするアクション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4320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kumimoji="1" lang="ja-JP" altLang="en-US" smtClean="0"/>
              <a:t>「介護ウェーブ２０１６」－介護ウェーブを良くするアクション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702871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/>
                </a:solidFill>
              </a:rPr>
              <a:t>「介護ウェーブ２０１６」－介護ウェーブを良くするアクション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87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/>
                </a:solidFill>
              </a:rPr>
              <a:t>「介護ウェーブ２０１６」－介護ウェーブを良くするアクション</a:t>
            </a: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028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1914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1018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15435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8379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698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8425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4784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6855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460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6588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16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/>
              <a:t>介護ウェーブ２０１６／介護をよくするアクション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545327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2435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032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03689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853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7839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634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91419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42057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00791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9468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428167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63084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65078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34698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9002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25413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56243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56597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91262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59945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46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49256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033197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55190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33721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0100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919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362689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7334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0474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7040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61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756265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751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485674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60680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23818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10456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9739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51099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5846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1030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10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19401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5577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750737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35094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1883539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43543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4277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242628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2825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2906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2365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708137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559574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8042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142402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5648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33574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1653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08268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974559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559645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05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2734473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103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63122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287284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00419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78467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5962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554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1647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78314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11513-81A5-4050-9DE2-7AF3A2E2E7CB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874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906426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681183-1200-4278-B743-E8B9E25B1F90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412232" y="6356350"/>
            <a:ext cx="5624264" cy="365125"/>
          </a:xfr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</a:lstStyle>
          <a:p>
            <a:r>
              <a:rPr lang="ja-JP" altLang="en-US" dirty="0" smtClean="0">
                <a:solidFill>
                  <a:prstClr val="black"/>
                </a:solidFill>
              </a:rPr>
              <a:t>介護ウェーブ２０１６／介護をよくするアクション</a:t>
            </a:r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00510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FBA89E-ACF6-4A78-9C49-238E4C3918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74129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6F775-D9D0-421E-8FC7-C439C8E7012D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8548261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F5B8-6306-4AF3-97D1-70D446618B2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2458839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AFEB8-DCFB-4B87-8903-FDC0F2486435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90028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13A407-7A99-4C61-A34C-0C87F1907FF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331679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28F2E-6AEE-4558-8DCF-228A40878DB8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14579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66AAB-6DA1-4974-9CF8-0653C3E6E63F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66490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D74B37-F84A-4F3D-B989-0C121B9F1553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52784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AE983-9D9D-4E00-88B8-AC919BCAC332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7875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kumimoji="1" lang="ja-JP" altLang="en-US" smtClean="0"/>
              <a:t>2016/11/1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ja-JP" altLang="en-US" smtClean="0"/>
              <a:t>介護ウェーブ２０１６／介護をよくするアクション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21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933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44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51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06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22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286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6635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033-4ABB-4C87-A829-086D488857B7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2016/11/1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t>介護ウェーブ２０１６／介護をよくするアクション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D62F-4968-43D3-8B0E-34ADB3577EFB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478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-72008" y="908720"/>
            <a:ext cx="9180512" cy="1600098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介護をよくするアクション</a:t>
            </a:r>
            <a:r>
              <a:rPr kumimoji="1" lang="en-US" altLang="ja-JP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54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メッセージ</a:t>
            </a:r>
            <a:r>
              <a:rPr lang="ja-JP" altLang="en-US" sz="5400" dirty="0" smtClean="0">
                <a:solidFill>
                  <a:schemeClr val="bg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（例）</a:t>
            </a:r>
            <a:endParaRPr kumimoji="1" lang="ja-JP" altLang="en-US" sz="4800" dirty="0">
              <a:solidFill>
                <a:schemeClr val="bg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95536" y="2643296"/>
            <a:ext cx="8379217" cy="236988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 err="1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ｰ</a:t>
            </a:r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「改悪法案をつくらせない！</a:t>
            </a:r>
            <a:endParaRPr lang="en-US" altLang="ja-JP" sz="3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3600" dirty="0" smtClean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　　　　　 　　国会に上程させない！！－</a:t>
            </a:r>
            <a:endParaRPr lang="en-US" altLang="ja-JP" sz="36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endParaRPr lang="en-US" altLang="ja-JP" sz="2000" dirty="0" smtClean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自分たちの思い、利用者の願いを</a:t>
            </a:r>
            <a:endParaRPr lang="en-US" altLang="ja-JP" sz="2800" dirty="0" smtClean="0">
              <a:solidFill>
                <a:schemeClr val="accent2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 smtClean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　言葉にしよう、発信しよう</a:t>
            </a:r>
            <a:r>
              <a:rPr lang="ja-JP" altLang="en-US" sz="2800" dirty="0">
                <a:solidFill>
                  <a:schemeClr val="accent2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ｰ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414634" y="260648"/>
            <a:ext cx="354616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800" dirty="0" smtClean="0">
                <a:solidFill>
                  <a:srgbClr val="0070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【</a:t>
            </a:r>
            <a:r>
              <a:rPr lang="ja-JP" altLang="en-US" sz="2800" dirty="0" smtClean="0">
                <a:solidFill>
                  <a:srgbClr val="0070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介護ウェーブ２０１６</a:t>
            </a:r>
            <a:r>
              <a:rPr lang="en-US" altLang="ja-JP" sz="2800" dirty="0" smtClean="0">
                <a:solidFill>
                  <a:srgbClr val="0070C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】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601682" y="5406315"/>
            <a:ext cx="81467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dirty="0" smtClean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 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あく</a:t>
            </a:r>
            <a:r>
              <a:rPr lang="ja-JP" altLang="en-US" sz="2400" dirty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までも参考例です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。メッセージ文（</a:t>
            </a:r>
            <a:r>
              <a:rPr lang="ja-JP" altLang="en-US" sz="2400" dirty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お国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言葉も</a:t>
            </a:r>
            <a:r>
              <a:rPr lang="ja-JP" altLang="en-US" sz="2400" dirty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ＯＫ</a:t>
            </a:r>
            <a:r>
              <a:rPr lang="ja-JP" altLang="en-US" sz="2400" dirty="0" smtClean="0">
                <a:solidFill>
                  <a:schemeClr val="bg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）、ボードの色やデザイン、大きさなど、工夫して作成しましょう</a:t>
            </a:r>
            <a:endParaRPr lang="ja-JP" altLang="en-US" sz="2400" dirty="0">
              <a:solidFill>
                <a:schemeClr val="bg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447013" y="6207695"/>
            <a:ext cx="53014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dirty="0" smtClean="0">
                <a:solidFill>
                  <a:srgbClr val="7030A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★「介護ウェーブ２０１６後半」バージョン</a:t>
            </a:r>
            <a:endParaRPr lang="en-US" altLang="ja-JP" sz="2400" dirty="0" smtClean="0">
              <a:solidFill>
                <a:srgbClr val="7030A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6814" y="3906782"/>
            <a:ext cx="882179" cy="1368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852276"/>
            <a:ext cx="1008112" cy="143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40890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4162474"/>
          </a:xfrm>
        </p:spPr>
        <p:txBody>
          <a:bodyPr>
            <a:noAutofit/>
          </a:bodyPr>
          <a:lstStyle/>
          <a:p>
            <a:r>
              <a:rPr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介護報酬</a:t>
            </a:r>
            <a:r>
              <a:rPr lang="en-US" altLang="ja-JP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引き上げて</a:t>
            </a:r>
            <a:endParaRPr kumimoji="1" lang="ja-JP" altLang="en-US" sz="13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23528" y="4512704"/>
            <a:ext cx="8424936" cy="1796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667322"/>
            <a:ext cx="1153723" cy="14873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556148" y="4602614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00B05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（私のひと言）</a:t>
            </a:r>
            <a:endParaRPr lang="ja-JP" altLang="en-US" sz="1600" dirty="0">
              <a:solidFill>
                <a:srgbClr val="00B05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97311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32048" y="332656"/>
            <a:ext cx="8460432" cy="381642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大幅な</a:t>
            </a:r>
            <a:endParaRPr lang="en-US" altLang="ja-JP" sz="115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marL="0" indent="0">
              <a:buNone/>
            </a:pP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処遇</a:t>
            </a:r>
            <a:r>
              <a:rPr lang="ja-JP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改善を</a:t>
            </a:r>
            <a:endParaRPr kumimoji="1" lang="ja-JP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5170" y="4503390"/>
            <a:ext cx="8280920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497" y="4621997"/>
            <a:ext cx="1008112" cy="143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正方形/長方形 7"/>
          <p:cNvSpPr/>
          <p:nvPr/>
        </p:nvSpPr>
        <p:spPr>
          <a:xfrm>
            <a:off x="467544" y="4581128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C0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（私のひと言）</a:t>
            </a:r>
            <a:endParaRPr lang="ja-JP" altLang="en-US" sz="1600" dirty="0">
              <a:solidFill>
                <a:srgbClr val="C0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228263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44624"/>
            <a:ext cx="9144000" cy="2160240"/>
          </a:xfrm>
        </p:spPr>
        <p:txBody>
          <a:bodyPr>
            <a:noAutofit/>
          </a:bodyPr>
          <a:lstStyle/>
          <a:p>
            <a:r>
              <a:rPr kumimoji="1"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介護職増やせ</a:t>
            </a:r>
            <a:endParaRPr kumimoji="1" lang="ja-JP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-36512" y="1628800"/>
            <a:ext cx="914400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介護職増やせ</a:t>
            </a:r>
            <a:endParaRPr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-36512" y="3140968"/>
            <a:ext cx="914400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介護職増やせ</a:t>
            </a:r>
            <a:endParaRPr lang="ja-JP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35496" y="4581128"/>
            <a:ext cx="9144000" cy="21602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介護職増やせ</a:t>
            </a:r>
            <a:endParaRPr lang="ja-JP" alt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52619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5536" y="3356992"/>
            <a:ext cx="9289032" cy="2866330"/>
          </a:xfrm>
        </p:spPr>
        <p:txBody>
          <a:bodyPr>
            <a:noAutofit/>
          </a:bodyPr>
          <a:lstStyle/>
          <a:p>
            <a:pPr algn="l"/>
            <a:r>
              <a:rPr lang="ja-JP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</a:t>
            </a:r>
            <a:r>
              <a:rPr lang="ja-JP" altLang="en-US" sz="115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職</a:t>
            </a:r>
            <a:r>
              <a:rPr lang="ja-JP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離職ゼロ</a:t>
            </a:r>
            <a:r>
              <a:rPr lang="en-US" altLang="ja-JP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が肝心</a:t>
            </a:r>
            <a:r>
              <a:rPr lang="ja-JP" alt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でしょ</a:t>
            </a:r>
            <a:endParaRPr kumimoji="1" lang="ja-JP" alt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95536" y="476672"/>
            <a:ext cx="9289032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｢</a:t>
            </a:r>
            <a:r>
              <a:rPr lang="ja-JP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介護離職ゼロ</a:t>
            </a:r>
            <a:r>
              <a:rPr lang="en-US" altLang="ja-JP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｣</a:t>
            </a:r>
            <a:br>
              <a:rPr lang="en-US" altLang="ja-JP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よりも･･･</a:t>
            </a:r>
            <a:endParaRPr lang="ja-JP" altLang="en-US" sz="8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302595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412776"/>
            <a:ext cx="9108504" cy="1143000"/>
          </a:xfrm>
        </p:spPr>
        <p:txBody>
          <a:bodyPr>
            <a:noAutofit/>
          </a:bodyPr>
          <a:lstStyle/>
          <a:p>
            <a:r>
              <a:rPr lang="ja-JP" altLang="en-US" sz="1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戦争法は</a:t>
            </a:r>
            <a:endParaRPr kumimoji="1" lang="ja-JP" altLang="en-US" sz="1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4014192"/>
            <a:ext cx="9144000" cy="1647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6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廃止</a:t>
            </a:r>
            <a:r>
              <a:rPr lang="ja-JP" altLang="en-US" sz="1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だ</a:t>
            </a:r>
            <a:endParaRPr lang="ja-JP" altLang="en-US" sz="1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126027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412776"/>
            <a:ext cx="9108504" cy="1143000"/>
          </a:xfrm>
        </p:spPr>
        <p:txBody>
          <a:bodyPr>
            <a:noAutofit/>
          </a:bodyPr>
          <a:lstStyle/>
          <a:p>
            <a:r>
              <a:rPr kumimoji="1"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利用者は</a:t>
            </a:r>
            <a:endParaRPr kumimoji="1" lang="ja-JP" altLang="en-US" sz="13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3789040"/>
            <a:ext cx="9144000" cy="1647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3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怒って</a:t>
            </a:r>
            <a:r>
              <a:rPr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</a:t>
            </a:r>
            <a:endParaRPr lang="ja-JP" altLang="en-US" sz="13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L 字 12"/>
          <p:cNvSpPr/>
          <p:nvPr/>
        </p:nvSpPr>
        <p:spPr>
          <a:xfrm rot="1487043">
            <a:off x="8391073" y="544281"/>
            <a:ext cx="402364" cy="444594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solidFill>
                <a:schemeClr val="bg1"/>
              </a:solidFill>
            </a:endParaRPr>
          </a:p>
        </p:txBody>
      </p:sp>
      <p:sp>
        <p:nvSpPr>
          <p:cNvPr id="14" name="L 字 13"/>
          <p:cNvSpPr/>
          <p:nvPr/>
        </p:nvSpPr>
        <p:spPr>
          <a:xfrm rot="1487043" flipH="1">
            <a:off x="7964211" y="338308"/>
            <a:ext cx="365008" cy="461125"/>
          </a:xfrm>
          <a:prstGeom prst="corner">
            <a:avLst>
              <a:gd name="adj1" fmla="val 15590"/>
              <a:gd name="adj2" fmla="val 11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solidFill>
                <a:schemeClr val="bg1"/>
              </a:solidFill>
            </a:endParaRPr>
          </a:p>
        </p:txBody>
      </p:sp>
      <p:sp>
        <p:nvSpPr>
          <p:cNvPr id="15" name="L 字 14"/>
          <p:cNvSpPr/>
          <p:nvPr/>
        </p:nvSpPr>
        <p:spPr>
          <a:xfrm rot="1487043" flipH="1" flipV="1">
            <a:off x="7738735" y="817680"/>
            <a:ext cx="353677" cy="459325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solidFill>
                <a:schemeClr val="bg1"/>
              </a:solidFill>
            </a:endParaRPr>
          </a:p>
        </p:txBody>
      </p:sp>
      <p:sp>
        <p:nvSpPr>
          <p:cNvPr id="16" name="L 字 15"/>
          <p:cNvSpPr/>
          <p:nvPr/>
        </p:nvSpPr>
        <p:spPr>
          <a:xfrm rot="1487043" flipV="1">
            <a:off x="8152503" y="1013754"/>
            <a:ext cx="370171" cy="442038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400">
              <a:solidFill>
                <a:schemeClr val="bg1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56658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412776"/>
            <a:ext cx="9108504" cy="1143000"/>
          </a:xfrm>
        </p:spPr>
        <p:txBody>
          <a:bodyPr>
            <a:noAutofit/>
          </a:bodyPr>
          <a:lstStyle/>
          <a:p>
            <a:r>
              <a:rPr kumimoji="1" lang="ja-JP" altLang="en-US" sz="16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家族も</a:t>
            </a:r>
            <a:endParaRPr kumimoji="1" lang="ja-JP" altLang="en-US" sz="1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3789040"/>
            <a:ext cx="9144000" cy="1647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3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怒って</a:t>
            </a:r>
            <a:r>
              <a:rPr lang="ja-JP" altLang="en-US" sz="13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</a:t>
            </a:r>
            <a:endParaRPr lang="ja-JP" altLang="en-US" sz="13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L 字 12"/>
          <p:cNvSpPr/>
          <p:nvPr/>
        </p:nvSpPr>
        <p:spPr>
          <a:xfrm rot="1487043">
            <a:off x="8391073" y="544281"/>
            <a:ext cx="402364" cy="444594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4" name="L 字 13"/>
          <p:cNvSpPr/>
          <p:nvPr/>
        </p:nvSpPr>
        <p:spPr>
          <a:xfrm rot="1487043" flipH="1">
            <a:off x="7964211" y="338308"/>
            <a:ext cx="365008" cy="461125"/>
          </a:xfrm>
          <a:prstGeom prst="corner">
            <a:avLst>
              <a:gd name="adj1" fmla="val 15590"/>
              <a:gd name="adj2" fmla="val 11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5" name="L 字 14"/>
          <p:cNvSpPr/>
          <p:nvPr/>
        </p:nvSpPr>
        <p:spPr>
          <a:xfrm rot="1487043" flipH="1" flipV="1">
            <a:off x="7738735" y="817680"/>
            <a:ext cx="353677" cy="459325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6" name="L 字 15"/>
          <p:cNvSpPr/>
          <p:nvPr/>
        </p:nvSpPr>
        <p:spPr>
          <a:xfrm rot="1487043" flipV="1">
            <a:off x="8152503" y="1013754"/>
            <a:ext cx="370171" cy="442038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158928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1925960"/>
            <a:ext cx="9108504" cy="1143000"/>
          </a:xfrm>
        </p:spPr>
        <p:txBody>
          <a:bodyPr>
            <a:noAutofit/>
          </a:bodyPr>
          <a:lstStyle/>
          <a:p>
            <a:r>
              <a:rPr kumimoji="1"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私たちは</a:t>
            </a:r>
            <a:r>
              <a:rPr kumimoji="1" lang="en-US" altLang="ja-JP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みんな</a:t>
            </a:r>
            <a:endParaRPr kumimoji="1" lang="ja-JP" altLang="en-US" sz="13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4518248"/>
            <a:ext cx="9144000" cy="1647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13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怒って</a:t>
            </a:r>
            <a:r>
              <a:rPr lang="ja-JP" altLang="en-US" sz="13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いる</a:t>
            </a:r>
            <a:endParaRPr lang="ja-JP" altLang="en-US" sz="13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3" name="L 字 12"/>
          <p:cNvSpPr/>
          <p:nvPr/>
        </p:nvSpPr>
        <p:spPr>
          <a:xfrm rot="1487043">
            <a:off x="8391073" y="544281"/>
            <a:ext cx="402364" cy="444594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4" name="L 字 13"/>
          <p:cNvSpPr/>
          <p:nvPr/>
        </p:nvSpPr>
        <p:spPr>
          <a:xfrm rot="1487043" flipH="1">
            <a:off x="7964211" y="338308"/>
            <a:ext cx="365008" cy="461125"/>
          </a:xfrm>
          <a:prstGeom prst="corner">
            <a:avLst>
              <a:gd name="adj1" fmla="val 15590"/>
              <a:gd name="adj2" fmla="val 11585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5" name="L 字 14"/>
          <p:cNvSpPr/>
          <p:nvPr/>
        </p:nvSpPr>
        <p:spPr>
          <a:xfrm rot="1487043" flipH="1" flipV="1">
            <a:off x="7738735" y="817680"/>
            <a:ext cx="353677" cy="459325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16" name="L 字 15"/>
          <p:cNvSpPr/>
          <p:nvPr/>
        </p:nvSpPr>
        <p:spPr>
          <a:xfrm rot="1487043" flipV="1">
            <a:off x="8152503" y="1013754"/>
            <a:ext cx="370171" cy="442038"/>
          </a:xfrm>
          <a:prstGeom prst="corner">
            <a:avLst>
              <a:gd name="adj1" fmla="val 15590"/>
              <a:gd name="adj2" fmla="val 117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2400">
              <a:solidFill>
                <a:prstClr val="white"/>
              </a:solidFill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2776637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65010" y="548680"/>
            <a:ext cx="8553945" cy="14465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just">
              <a:defRPr/>
            </a:pPr>
            <a:r>
              <a:rPr kumimoji="0" lang="ja-JP" altLang="en-US" sz="8800" kern="100" dirty="0">
                <a:solidFill>
                  <a:srgbClr val="FFFFFF"/>
                </a:solidFill>
                <a:effectLst>
                  <a:outerShdw blurRad="38100" dist="1270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いい介護が</a:t>
            </a:r>
            <a:r>
              <a:rPr kumimoji="0" lang="ja-JP" altLang="en-US" sz="8800" kern="100" dirty="0" smtClean="0">
                <a:solidFill>
                  <a:srgbClr val="FFFFFF"/>
                </a:solidFill>
                <a:effectLst>
                  <a:outerShdw blurRad="38100" dist="1270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したい</a:t>
            </a:r>
            <a:endParaRPr kumimoji="0" lang="ja-JP" altLang="en-US" sz="8000" kern="100" dirty="0">
              <a:solidFill>
                <a:srgbClr val="FFFFFF"/>
              </a:solidFill>
              <a:effectLst>
                <a:outerShdw blurRad="38100" dist="1270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99930" y="4149080"/>
            <a:ext cx="8698215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016000" lvl="0" indent="-1016000" algn="just">
              <a:defRPr/>
            </a:pPr>
            <a:r>
              <a:rPr kumimoji="0" lang="ja-JP" altLang="en-US" sz="11500" kern="100" dirty="0">
                <a:solidFill>
                  <a:srgbClr val="FFFFFF"/>
                </a:solidFill>
                <a:effectLst>
                  <a:outerShdw blurRad="508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笑顔が</a:t>
            </a:r>
            <a:r>
              <a:rPr kumimoji="0" lang="ja-JP" altLang="en-US" sz="11500" kern="100" dirty="0" smtClean="0">
                <a:solidFill>
                  <a:srgbClr val="FFFFFF"/>
                </a:solidFill>
                <a:effectLst>
                  <a:outerShdw blurRad="508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見たい</a:t>
            </a:r>
            <a:endParaRPr kumimoji="0" lang="ja-JP" altLang="en-US" sz="4800" kern="100" dirty="0">
              <a:solidFill>
                <a:srgbClr val="FFFFFF"/>
              </a:solidFill>
              <a:effectLst>
                <a:outerShdw blurRad="50800" dist="127000" dir="2700000" algn="tl" rotWithShape="0">
                  <a:prstClr val="black">
                    <a:alpha val="40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387052" y="2280456"/>
            <a:ext cx="8424936" cy="1796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1475656" y="2370366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00B05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（私のひと言）</a:t>
            </a:r>
            <a:endParaRPr lang="ja-JP" altLang="en-US" sz="1600" dirty="0">
              <a:solidFill>
                <a:srgbClr val="00B05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20888"/>
            <a:ext cx="970418" cy="15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正方形/長方形 9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371407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568952" cy="5760640"/>
          </a:xfrm>
        </p:spPr>
        <p:txBody>
          <a:bodyPr>
            <a:noAutofit/>
          </a:bodyPr>
          <a:lstStyle/>
          <a:p>
            <a:pPr algn="l"/>
            <a:r>
              <a:rPr lang="ja-JP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利用者</a:t>
            </a: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も</a:t>
            </a:r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､</a:t>
            </a:r>
            <a:b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家族も</a:t>
            </a:r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､</a:t>
            </a:r>
            <a:b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職員も、</a:t>
            </a:r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笑顔</a:t>
            </a:r>
            <a:r>
              <a:rPr lang="ja-JP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なれる</a:t>
            </a:r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</a:t>
            </a:r>
            <a:r>
              <a:rPr lang="ja-JP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保険</a:t>
            </a: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制度</a:t>
            </a:r>
            <a:r>
              <a:rPr lang="ja-JP" altLang="en-US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に</a:t>
            </a:r>
            <a:endParaRPr kumimoji="1" lang="ja-JP" alt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201289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80528" y="188640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800" kern="100" dirty="0">
                <a:solidFill>
                  <a:srgbClr val="FFFFFF"/>
                </a:solidFill>
                <a:effectLst>
                  <a:outerShdw blurRad="50800" dist="127000" dir="30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介護改悪</a:t>
            </a:r>
            <a:endParaRPr lang="en-US" altLang="ja-JP" sz="13800" kern="100" dirty="0">
              <a:solidFill>
                <a:srgbClr val="FFFFFF"/>
              </a:solidFill>
              <a:effectLst>
                <a:outerShdw blurRad="50800" dist="127000" dir="3000000" algn="tl" rotWithShape="0">
                  <a:prstClr val="black">
                    <a:alpha val="40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  <a:p>
            <a:r>
              <a:rPr lang="ja-JP" altLang="en-US" sz="13800" kern="100" dirty="0" smtClean="0">
                <a:solidFill>
                  <a:srgbClr val="FFFFFF"/>
                </a:solidFill>
                <a:effectLst>
                  <a:outerShdw blurRad="508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許さない</a:t>
            </a:r>
            <a:r>
              <a:rPr lang="ja-JP" altLang="en-US" sz="13800" kern="100" dirty="0">
                <a:solidFill>
                  <a:srgbClr val="FFFFFF"/>
                </a:solidFill>
                <a:effectLst>
                  <a:outerShdw blurRad="50800" dist="127000" dir="27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！</a:t>
            </a:r>
            <a:r>
              <a:rPr lang="en-US" altLang="ja-JP" sz="11500" kern="100" dirty="0">
                <a:solidFill>
                  <a:srgbClr val="FFFFFF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 </a:t>
            </a:r>
            <a:endParaRPr lang="ja-JP" altLang="en-US" sz="11500" kern="100" dirty="0">
              <a:solidFill>
                <a:srgbClr val="FFFF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395536" y="4528290"/>
            <a:ext cx="8280920" cy="1709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238" y="4660304"/>
            <a:ext cx="970418" cy="15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正方形/長方形 10"/>
          <p:cNvSpPr/>
          <p:nvPr/>
        </p:nvSpPr>
        <p:spPr>
          <a:xfrm>
            <a:off x="1259632" y="4535410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FF0000"/>
                </a:solidFill>
              </a:rPr>
              <a:t>（私のひと言）</a:t>
            </a:r>
            <a:endParaRPr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をよくするアクション</a:t>
            </a:r>
            <a:endParaRPr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914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179512" y="188640"/>
            <a:ext cx="8964487" cy="60393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必要な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医療と介護は</a:t>
            </a:r>
            <a:endParaRPr lang="en-US" altLang="ja-JP" sz="115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l"/>
            <a:r>
              <a:rPr lang="ja-JP" altLang="en-US" sz="115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国の責任で！</a:t>
            </a:r>
            <a:endParaRPr lang="ja-JP" altLang="en-US" sz="199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100752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323528" y="557808"/>
            <a:ext cx="8784976" cy="539147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endParaRPr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7355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1556148" y="4602614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00B050"/>
                </a:solidFill>
              </a:rPr>
              <a:t>（私のひと言）</a:t>
            </a:r>
            <a:endParaRPr lang="ja-JP" altLang="en-US" sz="1600" dirty="0">
              <a:solidFill>
                <a:srgbClr val="00B050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323528" y="557808"/>
            <a:ext cx="8784976" cy="539147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endParaRPr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3784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557808"/>
            <a:ext cx="8784976" cy="5391472"/>
          </a:xfrm>
          <a:effectLst/>
        </p:spPr>
        <p:txBody>
          <a:bodyPr>
            <a:noAutofit/>
          </a:bodyPr>
          <a:lstStyle/>
          <a:p>
            <a:pPr algn="l"/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●</a:t>
            </a:r>
            <a:endParaRPr kumimoji="1"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539552" y="3429000"/>
            <a:ext cx="864096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8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380878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557808"/>
            <a:ext cx="8784976" cy="5391472"/>
          </a:xfrm>
          <a:effectLst/>
        </p:spPr>
        <p:txBody>
          <a:bodyPr>
            <a:noAutofit/>
          </a:bodyPr>
          <a:lstStyle/>
          <a:p>
            <a:pPr algn="l"/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軽度者の</a:t>
            </a:r>
            <a: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サービス</a:t>
            </a:r>
            <a: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切り捨て反対</a:t>
            </a:r>
            <a:endParaRPr kumimoji="1" lang="ja-JP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539552" y="3429000"/>
            <a:ext cx="864096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8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をよくするアクション</a:t>
            </a:r>
            <a:endParaRPr lang="ja-JP" altLang="en-US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4190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364604"/>
            <a:ext cx="9144000" cy="3280420"/>
          </a:xfrm>
        </p:spPr>
        <p:txBody>
          <a:bodyPr>
            <a:noAutofit/>
          </a:bodyPr>
          <a:lstStyle/>
          <a:p>
            <a:r>
              <a:rPr lang="ja-JP" altLang="en-US" sz="8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生活</a:t>
            </a:r>
            <a:r>
              <a:rPr lang="ja-JP" altLang="en-US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援助切り捨て</a:t>
            </a:r>
            <a:r>
              <a:rPr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絶対反対</a:t>
            </a: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！</a:t>
            </a:r>
            <a:endParaRPr kumimoji="1" lang="ja-JP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タイトル 1"/>
          <p:cNvSpPr txBox="1">
            <a:spLocks/>
          </p:cNvSpPr>
          <p:nvPr/>
        </p:nvSpPr>
        <p:spPr>
          <a:xfrm>
            <a:off x="0" y="3798168"/>
            <a:ext cx="9180512" cy="22951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ヘルパーの仕事は</a:t>
            </a:r>
            <a:endParaRPr lang="en-US" altLang="ja-JP" sz="80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｢</a:t>
            </a: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家事代行</a:t>
            </a:r>
            <a:r>
              <a:rPr lang="en-US" altLang="ja-JP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｣</a:t>
            </a:r>
            <a:r>
              <a:rPr lang="ja-JP" altLang="en-US" sz="8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じゃない</a:t>
            </a:r>
            <a:endParaRPr lang="ja-JP" altLang="en-US" sz="8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467544" y="293407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7" name="正方形/長方形 6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★介護ウェーブ２０１６／＃介護</a:t>
            </a:r>
            <a:r>
              <a:rPr lang="ja-JP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をよくするアクション</a:t>
            </a:r>
            <a:endParaRPr lang="ja-JP" alt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999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-44624"/>
            <a:ext cx="9144000" cy="6858000"/>
          </a:xfrm>
        </p:spPr>
        <p:txBody>
          <a:bodyPr>
            <a:noAutofit/>
          </a:bodyPr>
          <a:lstStyle/>
          <a:p>
            <a:r>
              <a:rPr kumimoji="1"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福祉用具の</a:t>
            </a:r>
            <a: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貸し</a:t>
            </a: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はがし</a:t>
            </a:r>
            <a: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kumimoji="1" lang="ja-JP" altLang="en-US" sz="13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絶対反対！</a:t>
            </a:r>
            <a:endParaRPr kumimoji="1" lang="ja-JP" altLang="en-US" sz="4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丸ゴシック体E" panose="020B0600010101010101" pitchFamily="50" charset="-128"/>
                <a:ea typeface="AR P丸ゴシック体E" panose="020B0600010101010101" pitchFamily="50" charset="-128"/>
              </a:rPr>
              <a:t>をよくするアクション</a:t>
            </a:r>
            <a:endParaRPr lang="ja-JP" altLang="en-US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451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324544" y="409882"/>
            <a:ext cx="92160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500" kern="100" dirty="0" smtClean="0">
                <a:solidFill>
                  <a:srgbClr val="FFFFFF"/>
                </a:solidFill>
                <a:effectLst>
                  <a:outerShdw blurRad="50800" dist="127000" dir="30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利用料の</a:t>
            </a:r>
            <a:endParaRPr lang="en-US" altLang="ja-JP" sz="11500" kern="100" dirty="0" smtClean="0">
              <a:solidFill>
                <a:srgbClr val="FFFFFF"/>
              </a:solidFill>
              <a:effectLst>
                <a:outerShdw blurRad="50800" dist="127000" dir="3000000" algn="tl" rotWithShape="0">
                  <a:prstClr val="black">
                    <a:alpha val="40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  <a:p>
            <a:r>
              <a:rPr lang="ja-JP" altLang="en-US" sz="11500" kern="100" dirty="0" smtClean="0">
                <a:solidFill>
                  <a:srgbClr val="FFFFFF"/>
                </a:solidFill>
                <a:effectLst>
                  <a:outerShdw blurRad="50800" dist="127000" dir="30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引き上げ</a:t>
            </a:r>
            <a:endParaRPr lang="en-US" altLang="ja-JP" sz="11500" kern="100" dirty="0" smtClean="0">
              <a:solidFill>
                <a:srgbClr val="FFFFFF"/>
              </a:solidFill>
              <a:effectLst>
                <a:outerShdw blurRad="50800" dist="127000" dir="3000000" algn="tl" rotWithShape="0">
                  <a:prstClr val="black">
                    <a:alpha val="40000"/>
                  </a:prst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  <a:p>
            <a:r>
              <a:rPr lang="ja-JP" altLang="en-US" sz="13800" kern="100" dirty="0">
                <a:solidFill>
                  <a:srgbClr val="FFFFFF"/>
                </a:solidFill>
                <a:effectLst>
                  <a:outerShdw blurRad="50800" dist="127000" dir="30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絶対</a:t>
            </a:r>
            <a:r>
              <a:rPr lang="ja-JP" altLang="en-US" sz="13800" kern="100" dirty="0" smtClean="0">
                <a:solidFill>
                  <a:srgbClr val="FFFFFF"/>
                </a:solidFill>
                <a:effectLst>
                  <a:outerShdw blurRad="50800" dist="127000" dir="3000000" algn="tl" rotWithShape="0">
                    <a:prstClr val="black">
                      <a:alpha val="40000"/>
                    </a:prst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Times New Roman"/>
              </a:rPr>
              <a:t>反対！</a:t>
            </a:r>
            <a:endParaRPr lang="ja-JP" altLang="en-US" sz="11500" kern="100" dirty="0">
              <a:solidFill>
                <a:srgbClr val="FFFFFF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Times New Roman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3733326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008" y="557808"/>
            <a:ext cx="9108504" cy="5391472"/>
          </a:xfrm>
          <a:effectLst/>
        </p:spPr>
        <p:txBody>
          <a:bodyPr>
            <a:noAutofit/>
          </a:bodyPr>
          <a:lstStyle/>
          <a:p>
            <a:pPr algn="l"/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ボランティアだけでは</a:t>
            </a:r>
            <a: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生活できない </a:t>
            </a:r>
            <a:endParaRPr kumimoji="1" lang="ja-JP" altLang="en-US" sz="115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タイトル 1"/>
          <p:cNvSpPr txBox="1">
            <a:spLocks/>
          </p:cNvSpPr>
          <p:nvPr/>
        </p:nvSpPr>
        <p:spPr>
          <a:xfrm>
            <a:off x="539552" y="3429000"/>
            <a:ext cx="8640960" cy="2592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ja-JP" altLang="en-US" sz="88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ＤＨＰ特太ゴシック体" panose="020B0500000000000000" pitchFamily="50" charset="-128"/>
              <a:ea typeface="ＤＨＰ特太ゴシック体" panose="020B05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452634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8032" y="44624"/>
            <a:ext cx="9036496" cy="4882554"/>
          </a:xfrm>
        </p:spPr>
        <p:txBody>
          <a:bodyPr>
            <a:noAutofit/>
          </a:bodyPr>
          <a:lstStyle/>
          <a:p>
            <a:pPr algn="l"/>
            <a:r>
              <a:rPr kumimoji="1"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ケアプランの</a:t>
            </a:r>
            <a:r>
              <a:rPr lang="en-US" altLang="ja-JP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9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有料化は</a:t>
            </a:r>
            <a:r>
              <a:rPr lang="en-US" altLang="ja-JP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許せない！！</a:t>
            </a:r>
            <a:endParaRPr kumimoji="1" lang="ja-JP" altLang="en-US" sz="9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395536" y="4725144"/>
            <a:ext cx="8280920" cy="15121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73497" y="4725144"/>
            <a:ext cx="1008112" cy="1430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正方形/長方形 5"/>
          <p:cNvSpPr/>
          <p:nvPr/>
        </p:nvSpPr>
        <p:spPr>
          <a:xfrm>
            <a:off x="467544" y="4797152"/>
            <a:ext cx="135966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600" dirty="0" smtClean="0">
                <a:solidFill>
                  <a:srgbClr val="F79646">
                    <a:lumMod val="75000"/>
                  </a:srgb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（私のひと言）</a:t>
            </a:r>
            <a:endParaRPr lang="ja-JP" altLang="en-US" sz="1600" dirty="0">
              <a:solidFill>
                <a:srgbClr val="F79646">
                  <a:lumMod val="75000"/>
                </a:srgb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51748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相次ぐ制度改悪</a:t>
            </a:r>
            <a:r>
              <a:rPr lang="en-US" altLang="ja-JP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88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介護</a:t>
            </a:r>
            <a:r>
              <a:rPr kumimoji="1"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保険は</a:t>
            </a:r>
            <a: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kumimoji="1" lang="en-US" altLang="ja-JP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115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国家的詐欺</a:t>
            </a:r>
            <a:r>
              <a:rPr lang="ja-JP" altLang="en-US" sz="115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だ</a:t>
            </a:r>
            <a:endParaRPr kumimoji="1" lang="ja-JP" altLang="en-US" sz="8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987824" y="6300028"/>
            <a:ext cx="62646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★介護ウェーブ２０１６／＃介護</a:t>
            </a:r>
            <a:r>
              <a:rPr lang="ja-JP" altLang="en-US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をよくするアクション</a:t>
            </a:r>
          </a:p>
        </p:txBody>
      </p:sp>
    </p:spTree>
    <p:extLst>
      <p:ext uri="{BB962C8B-B14F-4D97-AF65-F5344CB8AC3E}">
        <p14:creationId xmlns:p14="http://schemas.microsoft.com/office/powerpoint/2010/main" val="1085429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6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3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876</TotalTime>
  <Words>482</Words>
  <Application>Microsoft Office PowerPoint</Application>
  <PresentationFormat>画面に合わせる (4:3)</PresentationFormat>
  <Paragraphs>80</Paragraphs>
  <Slides>23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9</vt:i4>
      </vt:variant>
      <vt:variant>
        <vt:lpstr>スライド タイトル</vt:lpstr>
      </vt:variant>
      <vt:variant>
        <vt:i4>23</vt:i4>
      </vt:variant>
    </vt:vector>
  </HeadingPairs>
  <TitlesOfParts>
    <vt:vector size="32" baseType="lpstr">
      <vt:lpstr>Office ​​テーマ</vt:lpstr>
      <vt:lpstr>1_Office ​​テーマ</vt:lpstr>
      <vt:lpstr>2_Office ​​テーマ</vt:lpstr>
      <vt:lpstr>4_Office ​​テーマ</vt:lpstr>
      <vt:lpstr>6_Office ​​テーマ</vt:lpstr>
      <vt:lpstr>7_Office ​​テーマ</vt:lpstr>
      <vt:lpstr>8_Office ​​テーマ</vt:lpstr>
      <vt:lpstr>3_Office ​​テーマ</vt:lpstr>
      <vt:lpstr>9_Office ​​テーマ</vt:lpstr>
      <vt:lpstr>介護をよくするアクション メッセージ（例）</vt:lpstr>
      <vt:lpstr>PowerPoint プレゼンテーション</vt:lpstr>
      <vt:lpstr>軽度者の サービス 切り捨て反対</vt:lpstr>
      <vt:lpstr>生活援助切り捨て絶対反対！</vt:lpstr>
      <vt:lpstr>福祉用具の 貸しはがし 絶対反対！</vt:lpstr>
      <vt:lpstr>PowerPoint プレゼンテーション</vt:lpstr>
      <vt:lpstr>ボランティアだけでは 生活できない </vt:lpstr>
      <vt:lpstr>ケアプランの 有料化は 許せない！！</vt:lpstr>
      <vt:lpstr>相次ぐ制度改悪 介護保険は 国家的詐欺だ</vt:lpstr>
      <vt:lpstr>介護報酬 引き上げて</vt:lpstr>
      <vt:lpstr>PowerPoint プレゼンテーション</vt:lpstr>
      <vt:lpstr>介護職増やせ</vt:lpstr>
      <vt:lpstr>介護職離職ゼロ が肝心でしょ</vt:lpstr>
      <vt:lpstr>戦争法は</vt:lpstr>
      <vt:lpstr>利用者は</vt:lpstr>
      <vt:lpstr>家族も</vt:lpstr>
      <vt:lpstr>私たちは みんな</vt:lpstr>
      <vt:lpstr>PowerPoint プレゼンテーション</vt:lpstr>
      <vt:lpstr>利用者も､ 家族も､ 職員も、 笑顔になれる 介護保険制度に</vt:lpstr>
      <vt:lpstr>PowerPoint プレゼンテーション</vt:lpstr>
      <vt:lpstr>PowerPoint プレゼンテーション</vt:lpstr>
      <vt:lpstr>PowerPoint プレゼンテーション</vt:lpstr>
      <vt:lpstr>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介護をよくするアクション スローガン（案）</dc:title>
  <dc:creator>林 泰則</dc:creator>
  <cp:lastModifiedBy>小又 維鎮</cp:lastModifiedBy>
  <cp:revision>48</cp:revision>
  <cp:lastPrinted>2016-04-16T23:46:42Z</cp:lastPrinted>
  <dcterms:created xsi:type="dcterms:W3CDTF">2016-03-30T02:36:14Z</dcterms:created>
  <dcterms:modified xsi:type="dcterms:W3CDTF">2016-11-01T00:50:23Z</dcterms:modified>
</cp:coreProperties>
</file>